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947F2B1-E2BA-4CED-821E-46D9EECC59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A25549B-65C1-4BEA-996B-FAC71F7089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F5B266-F467-492B-9CB1-9D8DAE746656}" type="datetimeFigureOut">
              <a:rPr lang="pt-BR" smtClean="0"/>
              <a:t>08/07/2019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B1A06E0-82A3-4C94-B558-074B3248DF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C170E91-12FF-42BD-8BDC-7AF2690C42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8A62FC-A62D-4526-B7F3-A3D1B8D07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32981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C4594-5209-43CD-867D-84E7774A7507}" type="datetimeFigureOut">
              <a:rPr lang="pt-BR" smtClean="0"/>
              <a:t>08/07/2019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noProof="0" dirty="0"/>
              <a:t>Editar estilos de texto Mestre</a:t>
            </a:r>
            <a:endParaRPr lang="pt-BR" dirty="0"/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D7D9D4-EF1E-4C2E-9DBA-ADFF91DD647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6482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defTabSz="914400" rtl="0" eaLnBrk="1" fontAlgn="auto" latinLnBrk="0" hangingPunct="1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7D9D4-EF1E-4C2E-9DBA-ADFF91DD647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870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A36D024B-6521-43EE-B75B-026EF60BA7AA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D46644-0C8C-4B2E-8369-CCEA0EB26CA8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5BEA7F-1AFB-49DD-A3F1-64E1620E51B2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A47D19-B5A2-4A09-8BCF-61189AC8F394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9D303F-115C-4AB0-BF64-F84AF60E4332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196294-876E-45EB-8002-578B34D9D72B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48C094-59C3-4D57-80C2-C16021DBB375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E65B06-1465-42AE-BF94-C0F0F1ABA3D0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04C83B-3B65-45AF-99D0-468CEDD0DC72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C596BE-B23C-4E59-BC1A-9483DC8394B5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D7BE37-C264-483A-9871-139F2D8C2CAC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BF9FE5-D85B-40F6-BDA0-C55FD244BAE0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2249486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249485"/>
            <a:ext cx="4875210" cy="823912"/>
          </a:xfrm>
        </p:spPr>
        <p:txBody>
          <a:bodyPr rtlCol="0" anchor="b"/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1AF743-7AA7-4A27-A8F7-F31693243353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1EAB95-A7A3-4242-8365-938AB69D927B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E8544A-C266-48C9-A6C9-13B162D21F47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205157-E6F1-45B4-B896-DE2A344F09C6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1F8E9B-B567-4425-A671-20F07253D543}" type="datetime1">
              <a:rPr lang="pt-BR" noProof="0" smtClean="0"/>
              <a:t>08/07/2019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B1C55FA-99E2-4221-8083-01517F2C3AC3}" type="datetime1">
              <a:rPr lang="pt-BR" noProof="0" smtClean="0"/>
              <a:t>08/07/2019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pt-BR" sz="5400" dirty="0">
                <a:latin typeface="Rockwell" panose="02060603020205020403" pitchFamily="18" charset="0"/>
              </a:rPr>
              <a:t>Treinamento C#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5AA0EC8-3FE0-4AC9-9E2A-753BCF08E09E}"/>
              </a:ext>
            </a:extLst>
          </p:cNvPr>
          <p:cNvSpPr txBox="1"/>
          <p:nvPr/>
        </p:nvSpPr>
        <p:spPr>
          <a:xfrm>
            <a:off x="3420533" y="3742267"/>
            <a:ext cx="6180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Por Felipe Junior Machado </a:t>
            </a:r>
          </a:p>
          <a:p>
            <a:r>
              <a:rPr lang="pt-BR" dirty="0"/>
              <a:t>e Vilson Moro</a:t>
            </a:r>
          </a:p>
        </p:txBody>
      </p:sp>
      <p:pic>
        <p:nvPicPr>
          <p:cNvPr id="9" name="Mr. Trololo original upload">
            <a:hlinkClick r:id="" action="ppaction://media"/>
            <a:extLst>
              <a:ext uri="{FF2B5EF4-FFF2-40B4-BE49-F238E27FC236}">
                <a16:creationId xmlns:a16="http://schemas.microsoft.com/office/drawing/2014/main" id="{D0C3262F-7539-4F24-9D82-C655072990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5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423B33-DB88-49B5-B585-EE8A90473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38540"/>
            <a:ext cx="9905998" cy="1478570"/>
          </a:xfrm>
        </p:spPr>
        <p:txBody>
          <a:bodyPr/>
          <a:lstStyle/>
          <a:p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85D26B-6354-45BB-90B5-B4F3DD908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43269"/>
            <a:ext cx="9905999" cy="4784034"/>
          </a:xfrm>
        </p:spPr>
        <p:txBody>
          <a:bodyPr>
            <a:normAutofit fontScale="85000" lnSpcReduction="20000"/>
          </a:bodyPr>
          <a:lstStyle/>
          <a:p>
            <a:r>
              <a:rPr lang="pt-BR" b="1" dirty="0" err="1"/>
              <a:t>Fork</a:t>
            </a:r>
            <a:r>
              <a:rPr lang="pt-BR" b="1" dirty="0"/>
              <a:t>?</a:t>
            </a:r>
          </a:p>
          <a:p>
            <a:pPr lvl="1"/>
            <a:r>
              <a:rPr lang="pt-BR" dirty="0"/>
              <a:t>seria como se fosse uma curva que você faz e pega os arquivos para edita-los e depois subir no repositório.</a:t>
            </a:r>
            <a:endParaRPr lang="pt-BR" b="1" dirty="0"/>
          </a:p>
          <a:p>
            <a:r>
              <a:rPr lang="pt-BR" b="1" dirty="0" err="1"/>
              <a:t>Branch</a:t>
            </a:r>
            <a:r>
              <a:rPr lang="pt-BR" b="1" dirty="0"/>
              <a:t>?</a:t>
            </a:r>
          </a:p>
          <a:p>
            <a:pPr lvl="1"/>
            <a:r>
              <a:rPr lang="pt-BR" dirty="0"/>
              <a:t>É ramificações que você faz para quando tiver desenvolvendo novas funcionalidades.</a:t>
            </a:r>
            <a:endParaRPr lang="pt-BR" b="1" dirty="0"/>
          </a:p>
          <a:p>
            <a:r>
              <a:rPr lang="pt-BR" b="1" dirty="0"/>
              <a:t>Clone?</a:t>
            </a:r>
          </a:p>
          <a:p>
            <a:pPr lvl="1"/>
            <a:r>
              <a:rPr lang="pt-BR" dirty="0"/>
              <a:t>Como a própria palavra diz é um </a:t>
            </a:r>
            <a:r>
              <a:rPr lang="pt-BR" b="1" dirty="0"/>
              <a:t>clone, </a:t>
            </a:r>
            <a:r>
              <a:rPr lang="pt-BR" dirty="0"/>
              <a:t>digitando no </a:t>
            </a:r>
            <a:r>
              <a:rPr lang="pt-BR" b="1" dirty="0"/>
              <a:t>console</a:t>
            </a:r>
            <a:r>
              <a:rPr lang="pt-BR" dirty="0"/>
              <a:t> do seu sistema operacional </a:t>
            </a:r>
            <a:r>
              <a:rPr lang="pt-BR" b="1" dirty="0" err="1"/>
              <a:t>git</a:t>
            </a:r>
            <a:r>
              <a:rPr lang="pt-BR" b="1" dirty="0"/>
              <a:t> clone URL_DO_REPOSITORIO</a:t>
            </a:r>
          </a:p>
          <a:p>
            <a:r>
              <a:rPr lang="pt-BR" b="1" dirty="0"/>
              <a:t>Track?</a:t>
            </a:r>
          </a:p>
          <a:p>
            <a:pPr lvl="1"/>
            <a:r>
              <a:rPr lang="pt-BR" dirty="0"/>
              <a:t>Creio que aqui você fala da área de </a:t>
            </a:r>
            <a:r>
              <a:rPr lang="pt-BR" b="1" dirty="0" err="1"/>
              <a:t>untrack</a:t>
            </a:r>
            <a:r>
              <a:rPr lang="pt-BR" b="1" dirty="0"/>
              <a:t> files</a:t>
            </a:r>
            <a:r>
              <a:rPr lang="pt-BR" dirty="0"/>
              <a:t>. Quando você inicia o </a:t>
            </a:r>
            <a:r>
              <a:rPr lang="pt-BR" dirty="0" err="1"/>
              <a:t>git</a:t>
            </a:r>
            <a:r>
              <a:rPr lang="pt-BR" dirty="0"/>
              <a:t> e logo após isso você começa a editar arquivos nessa pasta que você iniciou o </a:t>
            </a:r>
            <a:r>
              <a:rPr lang="pt-BR" dirty="0" err="1"/>
              <a:t>git</a:t>
            </a:r>
            <a:r>
              <a:rPr lang="pt-BR" dirty="0"/>
              <a:t> ou também coloca novas arquivos então ele fica como </a:t>
            </a:r>
            <a:r>
              <a:rPr lang="pt-BR" b="1" dirty="0" err="1"/>
              <a:t>untrack</a:t>
            </a:r>
            <a:r>
              <a:rPr lang="pt-BR" b="1" dirty="0"/>
              <a:t> files</a:t>
            </a:r>
            <a:r>
              <a:rPr lang="pt-BR" dirty="0"/>
              <a:t> (arquivos não </a:t>
            </a:r>
            <a:r>
              <a:rPr lang="pt-BR" dirty="0" err="1"/>
              <a:t>trackeados</a:t>
            </a:r>
            <a:r>
              <a:rPr lang="pt-BR" dirty="0"/>
              <a:t>) que é arquivos não "vigiados"</a:t>
            </a:r>
            <a:endParaRPr lang="pt-BR" b="1" dirty="0"/>
          </a:p>
          <a:p>
            <a:r>
              <a:rPr lang="pt-BR" b="1" dirty="0"/>
              <a:t>Repositório ?</a:t>
            </a:r>
          </a:p>
          <a:p>
            <a:pPr lvl="1"/>
            <a:r>
              <a:rPr lang="pt-BR" dirty="0"/>
              <a:t>Local aonde ficam os seus arquivos com os </a:t>
            </a:r>
            <a:r>
              <a:rPr lang="pt-BR" dirty="0" err="1"/>
              <a:t>commits</a:t>
            </a:r>
            <a:r>
              <a:rPr lang="pt-BR" dirty="0"/>
              <a:t>, </a:t>
            </a:r>
            <a:r>
              <a:rPr lang="pt-BR" dirty="0" err="1"/>
              <a:t>branchs</a:t>
            </a:r>
            <a:r>
              <a:rPr lang="pt-BR" dirty="0"/>
              <a:t>, etc.</a:t>
            </a:r>
          </a:p>
          <a:p>
            <a:pPr marL="457200" lvl="1" indent="0">
              <a:buNone/>
            </a:pPr>
            <a:endParaRPr lang="pt-BR" dirty="0"/>
          </a:p>
        </p:txBody>
      </p:sp>
      <p:pic>
        <p:nvPicPr>
          <p:cNvPr id="5" name="Imagem 4" descr="Uma imagem contendo gato, animal, mamífero, interior&#10;&#10;Descrição gerada automaticamente">
            <a:extLst>
              <a:ext uri="{FF2B5EF4-FFF2-40B4-BE49-F238E27FC236}">
                <a16:creationId xmlns:a16="http://schemas.microsoft.com/office/drawing/2014/main" id="{2D838C4F-B313-4F8C-B605-E91950D57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4258" y="5687802"/>
            <a:ext cx="1560264" cy="117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76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423B33-DB88-49B5-B585-EE8A90473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38540"/>
            <a:ext cx="9905998" cy="1478570"/>
          </a:xfrm>
        </p:spPr>
        <p:txBody>
          <a:bodyPr/>
          <a:lstStyle/>
          <a:p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85D26B-6354-45BB-90B5-B4F3DD908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590260"/>
            <a:ext cx="9905999" cy="4784034"/>
          </a:xfrm>
        </p:spPr>
        <p:txBody>
          <a:bodyPr>
            <a:normAutofit fontScale="85000" lnSpcReduction="20000"/>
          </a:bodyPr>
          <a:lstStyle/>
          <a:p>
            <a:r>
              <a:rPr lang="pt-BR" b="1" dirty="0" err="1"/>
              <a:t>Push</a:t>
            </a:r>
            <a:r>
              <a:rPr lang="pt-BR" b="1" dirty="0"/>
              <a:t>?</a:t>
            </a:r>
          </a:p>
          <a:p>
            <a:pPr lvl="1"/>
            <a:r>
              <a:rPr lang="pt-BR" b="1" dirty="0"/>
              <a:t>Envia para mundo online.</a:t>
            </a:r>
          </a:p>
          <a:p>
            <a:r>
              <a:rPr lang="pt-BR" b="1" dirty="0"/>
              <a:t>Merge?</a:t>
            </a:r>
          </a:p>
          <a:p>
            <a:pPr lvl="1"/>
            <a:r>
              <a:rPr lang="pt-BR" dirty="0"/>
              <a:t>Junte dois ou mais históricos de desenvolvimento juntos.</a:t>
            </a:r>
          </a:p>
          <a:p>
            <a:r>
              <a:rPr lang="pt-BR" b="1" dirty="0" err="1"/>
              <a:t>Fetch</a:t>
            </a:r>
            <a:r>
              <a:rPr lang="pt-BR" b="1" dirty="0"/>
              <a:t>?</a:t>
            </a:r>
          </a:p>
          <a:p>
            <a:pPr lvl="1"/>
            <a:r>
              <a:rPr lang="pt-BR" dirty="0"/>
              <a:t>Baixe objetos e </a:t>
            </a:r>
            <a:r>
              <a:rPr lang="pt-BR" dirty="0" err="1"/>
              <a:t>refs</a:t>
            </a:r>
            <a:r>
              <a:rPr lang="pt-BR" dirty="0"/>
              <a:t> de outro repositório.</a:t>
            </a:r>
            <a:endParaRPr lang="pt-BR" b="1" dirty="0"/>
          </a:p>
          <a:p>
            <a:r>
              <a:rPr lang="pt-BR" b="1" dirty="0" err="1"/>
              <a:t>Pull</a:t>
            </a:r>
            <a:r>
              <a:rPr lang="pt-BR" b="1" dirty="0"/>
              <a:t>?</a:t>
            </a:r>
          </a:p>
          <a:p>
            <a:pPr lvl="1"/>
            <a:r>
              <a:rPr lang="pt-BR" dirty="0"/>
              <a:t>Busca e integração com outro repositório ou um ramo local.</a:t>
            </a:r>
          </a:p>
          <a:p>
            <a:r>
              <a:rPr lang="pt-BR" b="1" dirty="0" err="1"/>
              <a:t>Commit</a:t>
            </a:r>
            <a:r>
              <a:rPr lang="pt-BR" b="1" dirty="0"/>
              <a:t>?</a:t>
            </a:r>
          </a:p>
          <a:p>
            <a:pPr lvl="1"/>
            <a:r>
              <a:rPr lang="pt-BR" dirty="0"/>
              <a:t>Parte que manda seu código para a </a:t>
            </a:r>
            <a:r>
              <a:rPr lang="pt-BR" dirty="0" err="1"/>
              <a:t>branch</a:t>
            </a:r>
            <a:r>
              <a:rPr lang="pt-BR" dirty="0"/>
              <a:t> ou master final.</a:t>
            </a:r>
          </a:p>
          <a:p>
            <a:r>
              <a:rPr lang="pt-BR" b="1" dirty="0" err="1"/>
              <a:t>Stash</a:t>
            </a:r>
            <a:r>
              <a:rPr lang="pt-BR" b="1" dirty="0"/>
              <a:t>?</a:t>
            </a:r>
          </a:p>
          <a:p>
            <a:pPr lvl="1"/>
            <a:r>
              <a:rPr lang="pt-BR" dirty="0"/>
              <a:t>Deixar alterações guardadas localmente e entrar em outra </a:t>
            </a:r>
            <a:r>
              <a:rPr lang="pt-BR" dirty="0" err="1"/>
              <a:t>branch</a:t>
            </a:r>
            <a:r>
              <a:rPr lang="pt-BR" dirty="0"/>
              <a:t>.</a:t>
            </a:r>
          </a:p>
          <a:p>
            <a:pPr marL="457200" lvl="1" indent="0">
              <a:buNone/>
            </a:pPr>
            <a:endParaRPr lang="pt-BR" dirty="0"/>
          </a:p>
        </p:txBody>
      </p:sp>
      <p:pic>
        <p:nvPicPr>
          <p:cNvPr id="6" name="Imagem 5" descr="Uma imagem contendo preto, gato, animal, terno&#10;&#10;Descrição gerada automaticamente">
            <a:extLst>
              <a:ext uri="{FF2B5EF4-FFF2-40B4-BE49-F238E27FC236}">
                <a16:creationId xmlns:a16="http://schemas.microsoft.com/office/drawing/2014/main" id="{69B0896D-1B91-4DE8-A7E7-A186A8928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462" y="5711687"/>
            <a:ext cx="1285462" cy="114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035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1225F-6717-4A85-8BAE-4A6A8684A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Tipos de dados e variáveis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B64F44-C588-47FA-8754-D102A5D86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64565"/>
          </a:xfrm>
        </p:spPr>
        <p:txBody>
          <a:bodyPr>
            <a:normAutofit/>
          </a:bodyPr>
          <a:lstStyle/>
          <a:p>
            <a:r>
              <a:rPr lang="pt-BR" dirty="0"/>
              <a:t>Var</a:t>
            </a:r>
          </a:p>
          <a:p>
            <a:r>
              <a:rPr lang="pt-BR" dirty="0" err="1"/>
              <a:t>Const</a:t>
            </a:r>
            <a:endParaRPr lang="pt-BR" dirty="0"/>
          </a:p>
          <a:p>
            <a:r>
              <a:rPr lang="pt-BR" dirty="0"/>
              <a:t>Primitivos ? </a:t>
            </a:r>
          </a:p>
          <a:p>
            <a:r>
              <a:rPr lang="pt-BR" dirty="0"/>
              <a:t>Valor anuláveis ?</a:t>
            </a:r>
          </a:p>
          <a:p>
            <a:r>
              <a:rPr lang="pt-BR" dirty="0"/>
              <a:t>Matriz</a:t>
            </a:r>
          </a:p>
          <a:p>
            <a:r>
              <a:rPr lang="pt-BR" dirty="0" err="1"/>
              <a:t>Struct</a:t>
            </a:r>
            <a:r>
              <a:rPr lang="pt-BR" dirty="0"/>
              <a:t>?</a:t>
            </a:r>
          </a:p>
          <a:p>
            <a:pPr lvl="1"/>
            <a:r>
              <a:rPr lang="pt-BR" dirty="0"/>
              <a:t> O tipo </a:t>
            </a:r>
            <a:r>
              <a:rPr lang="pt-BR" dirty="0" err="1"/>
              <a:t>struct</a:t>
            </a:r>
            <a:r>
              <a:rPr lang="pt-BR" dirty="0"/>
              <a:t> é adequado para representar objetos leves.</a:t>
            </a:r>
          </a:p>
        </p:txBody>
      </p:sp>
      <p:pic>
        <p:nvPicPr>
          <p:cNvPr id="7" name="Imagem 6" descr="Uma imagem contendo objeto&#10;&#10;Descrição gerada automaticamente">
            <a:extLst>
              <a:ext uri="{FF2B5EF4-FFF2-40B4-BE49-F238E27FC236}">
                <a16:creationId xmlns:a16="http://schemas.microsoft.com/office/drawing/2014/main" id="{8DD5F3B5-4623-471B-9CEE-D82D7F7F2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306531">
            <a:off x="50898" y="-134188"/>
            <a:ext cx="1049427" cy="78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96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CB8D41-6D62-4F81-A121-FE6F0FE07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Processamento sequencial e condicional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93ACE9-CBC1-4DF2-AC17-3120B8305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Instruções sequenciais</a:t>
            </a:r>
          </a:p>
          <a:p>
            <a:r>
              <a:rPr lang="pt-BR" dirty="0" err="1"/>
              <a:t>Strings</a:t>
            </a:r>
            <a:r>
              <a:rPr lang="pt-BR" dirty="0"/>
              <a:t> </a:t>
            </a:r>
          </a:p>
          <a:p>
            <a:pPr lvl="1"/>
            <a:r>
              <a:rPr lang="pt-BR" dirty="0"/>
              <a:t>“”,’’ ++ $ ou @</a:t>
            </a:r>
          </a:p>
        </p:txBody>
      </p:sp>
      <p:pic>
        <p:nvPicPr>
          <p:cNvPr id="6" name="Imagem 5" descr="Uma imagem contendo pessoa, homem, interior, sorrindo&#10;&#10;Descrição gerada automaticamente">
            <a:extLst>
              <a:ext uri="{FF2B5EF4-FFF2-40B4-BE49-F238E27FC236}">
                <a16:creationId xmlns:a16="http://schemas.microsoft.com/office/drawing/2014/main" id="{68AB27BC-9605-42B6-807B-B37EE4BF3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2199" y="6292150"/>
            <a:ext cx="999801" cy="56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056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6564D7-2658-4734-9CBE-BACF287A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Métodos de repetição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0380F0-975A-431C-9964-0F2145154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WHILE</a:t>
            </a:r>
          </a:p>
          <a:p>
            <a:r>
              <a:rPr lang="pt-BR" dirty="0"/>
              <a:t>FOR</a:t>
            </a:r>
          </a:p>
          <a:p>
            <a:r>
              <a:rPr lang="pt-BR" dirty="0"/>
              <a:t>FOREACH</a:t>
            </a:r>
          </a:p>
          <a:p>
            <a:r>
              <a:rPr lang="pt-BR" dirty="0"/>
              <a:t>LINQ ?</a:t>
            </a:r>
          </a:p>
        </p:txBody>
      </p:sp>
      <p:pic>
        <p:nvPicPr>
          <p:cNvPr id="7" name="Imagem 6" descr="Uma imagem contendo cachorro, sentado, interior, animal&#10;&#10;Descrição gerada automaticamente">
            <a:extLst>
              <a:ext uri="{FF2B5EF4-FFF2-40B4-BE49-F238E27FC236}">
                <a16:creationId xmlns:a16="http://schemas.microsoft.com/office/drawing/2014/main" id="{14B81CF3-645B-4C5A-B961-E276395A6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8430"/>
            <a:ext cx="795130" cy="52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920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4ADE9-1DBD-496A-8B14-2E8F6F7BF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 console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CD34D6-A7BD-4E0D-8625-9217093C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1 - Mover o fluxograma criado na aula para o console.</a:t>
            </a:r>
          </a:p>
          <a:p>
            <a:r>
              <a:rPr lang="pt-BR" dirty="0"/>
              <a:t>2 - Algoritmo de calculo de área.</a:t>
            </a:r>
          </a:p>
          <a:p>
            <a:r>
              <a:rPr lang="pt-BR" dirty="0"/>
              <a:t>3 – Calcular números primos e retornar em uma lista os primos.</a:t>
            </a:r>
          </a:p>
          <a:p>
            <a:pPr lvl="1"/>
            <a:r>
              <a:rPr lang="pt-BR" dirty="0"/>
              <a:t>Bônus: Não precisa validar o 2.</a:t>
            </a:r>
          </a:p>
          <a:p>
            <a:pPr lvl="1"/>
            <a:r>
              <a:rPr lang="pt-BR" dirty="0"/>
              <a:t>Tempo que meu método levou:   00:00:14.5255480 para calcular 9.999.999 e retornar em uma lista sem apresentar no console.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BD730CD-D8CD-43D0-88F0-993494682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03" y="2249487"/>
            <a:ext cx="784574" cy="41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480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478291_TF77815013" id="{E30E2F6C-5D44-4D3E-8213-EDE611CF4B2F}" vid="{3526DC68-6CC1-492C-872A-53A0297BCE91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Ciclo de solução de problemas </Template>
  <TotalTime>0</TotalTime>
  <Words>237</Words>
  <Application>Microsoft Office PowerPoint</Application>
  <PresentationFormat>Widescreen</PresentationFormat>
  <Paragraphs>51</Paragraphs>
  <Slides>7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Calibri</vt:lpstr>
      <vt:lpstr>Open Sans</vt:lpstr>
      <vt:lpstr>Rockwell</vt:lpstr>
      <vt:lpstr>Tw Cen MT</vt:lpstr>
      <vt:lpstr>Circuito</vt:lpstr>
      <vt:lpstr>Treinamento C#</vt:lpstr>
      <vt:lpstr>GIT?</vt:lpstr>
      <vt:lpstr>GIT?</vt:lpstr>
      <vt:lpstr>Tipos de dados e variáveis </vt:lpstr>
      <vt:lpstr>Processamento sequencial e condicional</vt:lpstr>
      <vt:lpstr>Métodos de repetição</vt:lpstr>
      <vt:lpstr>Atividade console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2019-07-09T01:47:41Z</dcterms:created>
  <dcterms:modified xsi:type="dcterms:W3CDTF">2019-07-09T04:26:10Z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2018-08-20T22:55:44.5188046Z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